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7" r:id="rId8"/>
    <p:sldId id="268" r:id="rId9"/>
    <p:sldId id="269" r:id="rId10"/>
    <p:sldId id="270" r:id="rId11"/>
    <p:sldId id="261" r:id="rId12"/>
    <p:sldId id="262" r:id="rId13"/>
    <p:sldId id="271" r:id="rId14"/>
    <p:sldId id="272" r:id="rId15"/>
    <p:sldId id="273" r:id="rId16"/>
    <p:sldId id="274" r:id="rId17"/>
    <p:sldId id="263" r:id="rId18"/>
    <p:sldId id="275" r:id="rId19"/>
    <p:sldId id="276" r:id="rId20"/>
    <p:sldId id="264" r:id="rId21"/>
    <p:sldId id="277" r:id="rId22"/>
    <p:sldId id="265" r:id="rId23"/>
    <p:sldId id="278" r:id="rId24"/>
    <p:sldId id="279" r:id="rId25"/>
    <p:sldId id="281" r:id="rId26"/>
    <p:sldId id="282" r:id="rId27"/>
    <p:sldId id="283" r:id="rId28"/>
    <p:sldId id="284" r:id="rId29"/>
    <p:sldId id="285"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6600"/>
    <a:srgbClr val="FF9900"/>
    <a:srgbClr val="A7B218"/>
    <a:srgbClr val="FF99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4660"/>
  </p:normalViewPr>
  <p:slideViewPr>
    <p:cSldViewPr>
      <p:cViewPr>
        <p:scale>
          <a:sx n="100" d="100"/>
          <a:sy n="100" d="100"/>
        </p:scale>
        <p:origin x="-1884"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09/10/2014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35339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09/10/2014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415621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09/10/2014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65044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2DA3A7C-CF3E-4424-8885-34AAEFF57FB1}" type="datetimeFigureOut">
              <a:rPr lang="fr-FR" smtClean="0"/>
              <a:t>09/10/2014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64504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DA3A7C-CF3E-4424-8885-34AAEFF57FB1}" type="datetimeFigureOut">
              <a:rPr lang="fr-FR" smtClean="0"/>
              <a:t>09/10/2014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62724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A2DA3A7C-CF3E-4424-8885-34AAEFF57FB1}" type="datetimeFigureOut">
              <a:rPr lang="fr-FR" smtClean="0"/>
              <a:t>09/10/2014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4136918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2DA3A7C-CF3E-4424-8885-34AAEFF57FB1}" type="datetimeFigureOut">
              <a:rPr lang="fr-FR" smtClean="0"/>
              <a:t>09/10/2014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010222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A2DA3A7C-CF3E-4424-8885-34AAEFF57FB1}" type="datetimeFigureOut">
              <a:rPr lang="fr-FR" smtClean="0"/>
              <a:t>09/10/2014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388385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A3A7C-CF3E-4424-8885-34AAEFF57FB1}" type="datetimeFigureOut">
              <a:rPr lang="fr-FR" smtClean="0"/>
              <a:t>09/10/2014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925055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A3A7C-CF3E-4424-8885-34AAEFF57FB1}" type="datetimeFigureOut">
              <a:rPr lang="fr-FR" smtClean="0"/>
              <a:t>09/10/2014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3756251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DA3A7C-CF3E-4424-8885-34AAEFF57FB1}" type="datetimeFigureOut">
              <a:rPr lang="fr-FR" smtClean="0"/>
              <a:t>09/10/2014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A589D1A-E8AC-4410-B20D-A7FCC60E5C50}" type="slidenum">
              <a:rPr lang="fr-FR" smtClean="0"/>
              <a:t>‹#›</a:t>
            </a:fld>
            <a:endParaRPr lang="fr-FR"/>
          </a:p>
        </p:txBody>
      </p:sp>
    </p:spTree>
    <p:extLst>
      <p:ext uri="{BB962C8B-B14F-4D97-AF65-F5344CB8AC3E}">
        <p14:creationId xmlns:p14="http://schemas.microsoft.com/office/powerpoint/2010/main" val="12081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A3A7C-CF3E-4424-8885-34AAEFF57FB1}" type="datetimeFigureOut">
              <a:rPr lang="fr-FR" smtClean="0"/>
              <a:t>09/10/2014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89D1A-E8AC-4410-B20D-A7FCC60E5C50}" type="slidenum">
              <a:rPr lang="fr-FR" smtClean="0"/>
              <a:t>‹#›</a:t>
            </a:fld>
            <a:endParaRPr lang="fr-FR"/>
          </a:p>
        </p:txBody>
      </p:sp>
    </p:spTree>
    <p:extLst>
      <p:ext uri="{BB962C8B-B14F-4D97-AF65-F5344CB8AC3E}">
        <p14:creationId xmlns:p14="http://schemas.microsoft.com/office/powerpoint/2010/main" val="253717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microsoft.com/office/2007/relationships/hdphoto" Target="../media/hdphoto1.wdp"/><Relationship Id="rId7"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6.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4.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colorTemperature colorTemp="5600"/>
                      </a14:imgEffect>
                      <a14:imgEffect>
                        <a14:saturation sat="66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Tree>
    <p:extLst>
      <p:ext uri="{BB962C8B-B14F-4D97-AF65-F5344CB8AC3E}">
        <p14:creationId xmlns:p14="http://schemas.microsoft.com/office/powerpoint/2010/main" val="279004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308324"/>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prayed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developed patience</a:t>
            </a:r>
          </a:p>
          <a:p>
            <a:pPr marL="914400" lvl="1" indent="-45720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Whilst waiting, he planned</a:t>
            </a:r>
          </a:p>
          <a:p>
            <a:pPr marL="1371600" lvl="2" indent="-457200">
              <a:buSzPct val="80000"/>
              <a:buFont typeface="Wingdings" panose="05000000000000000000" pitchFamily="2" charset="2"/>
              <a:buChar char="Ø"/>
            </a:pPr>
            <a:r>
              <a:rPr lang="en-GB" sz="3200" b="1" dirty="0" smtClean="0">
                <a:ln>
                  <a:solidFill>
                    <a:schemeClr val="tx1"/>
                  </a:solidFill>
                </a:ln>
                <a:solidFill>
                  <a:srgbClr val="FF0066"/>
                </a:solidFill>
                <a:effectLst>
                  <a:glow rad="63500">
                    <a:schemeClr val="bg1"/>
                  </a:glow>
                </a:effectLst>
              </a:rPr>
              <a:t>Prayer and planning are not incompatible!</a:t>
            </a:r>
          </a:p>
        </p:txBody>
      </p:sp>
    </p:spTree>
    <p:extLst>
      <p:ext uri="{BB962C8B-B14F-4D97-AF65-F5344CB8AC3E}">
        <p14:creationId xmlns:p14="http://schemas.microsoft.com/office/powerpoint/2010/main" val="2569263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954107"/>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p:txBody>
      </p:sp>
    </p:spTree>
    <p:extLst>
      <p:ext uri="{BB962C8B-B14F-4D97-AF65-F5344CB8AC3E}">
        <p14:creationId xmlns:p14="http://schemas.microsoft.com/office/powerpoint/2010/main" val="4036160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446550"/>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1270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A pagan king</a:t>
            </a:r>
          </a:p>
        </p:txBody>
      </p:sp>
    </p:spTree>
    <p:extLst>
      <p:ext uri="{BB962C8B-B14F-4D97-AF65-F5344CB8AC3E}">
        <p14:creationId xmlns:p14="http://schemas.microsoft.com/office/powerpoint/2010/main" val="787432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4647426"/>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1270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A pagan king</a:t>
            </a:r>
          </a:p>
          <a:p>
            <a:pPr marL="714375" lvl="1"/>
            <a:r>
              <a:rPr lang="en-GB" sz="2400" b="1" i="1" dirty="0" smtClean="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The </a:t>
            </a:r>
            <a:r>
              <a:rPr lang="en-GB" sz="2400" b="1" i="1"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king sent this reply</a:t>
            </a:r>
            <a:r>
              <a:rPr lang="en-GB" sz="2400" b="1" i="1" dirty="0" smtClean="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:…“The </a:t>
            </a:r>
            <a:r>
              <a:rPr lang="en-GB" sz="2400" b="1" i="1"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letter you sent us has been read and translated in my </a:t>
            </a:r>
            <a:r>
              <a:rPr lang="en-GB" sz="2400" b="1" i="1" dirty="0" smtClean="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presence. </a:t>
            </a:r>
            <a:r>
              <a:rPr lang="en-GB" sz="2400" b="1" i="1" baseline="30000"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 </a:t>
            </a:r>
            <a:r>
              <a:rPr lang="en-GB" sz="2400" b="1" i="1"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I issued an order and a search was made, and it was found that this city has a long history of revolt against kings and has been a place of rebellion and sedition. </a:t>
            </a:r>
            <a:r>
              <a:rPr lang="en-GB" sz="2400" b="1" i="1" baseline="30000"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 </a:t>
            </a:r>
            <a:r>
              <a:rPr lang="en-GB" sz="2400" b="1" i="1"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Jerusalem has had powerful kings ruling over the whole of Trans-Euphrates, and taxes, tribute and duty were paid to them. </a:t>
            </a:r>
            <a:r>
              <a:rPr lang="en-GB" sz="2400" b="1" i="1" baseline="30000"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 </a:t>
            </a:r>
            <a:r>
              <a:rPr lang="en-GB" sz="2400" b="1" i="1"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Now issue an order to these men to stop work, so that this city will not be rebuilt until I so order” </a:t>
            </a:r>
            <a:r>
              <a:rPr lang="en-GB" sz="2400" b="1"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(Ezra 4:17, 18-21)</a:t>
            </a:r>
            <a:r>
              <a:rPr lang="en-GB" sz="3200" b="1" dirty="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rPr>
              <a:t>. </a:t>
            </a:r>
            <a:endParaRPr lang="en-GB" sz="3200" b="1" dirty="0" smtClean="0">
              <a:ln>
                <a:solidFill>
                  <a:schemeClr val="tx1"/>
                </a:solidFill>
              </a:ln>
              <a:solidFill>
                <a:schemeClr val="bg2">
                  <a:lumMod val="25000"/>
                </a:schemeClr>
              </a:solidFill>
              <a:effectLst>
                <a:glow rad="127000">
                  <a:schemeClr val="accent3">
                    <a:lumMod val="40000"/>
                    <a:lumOff val="6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90359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815882"/>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1270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A pagan king</a:t>
            </a:r>
          </a:p>
          <a:p>
            <a:pPr marL="1371600" lvl="2" indent="-45720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127000">
                    <a:srgbClr val="FFFF00"/>
                  </a:glow>
                </a:effectLst>
              </a:rPr>
              <a:t>Nehemiah prayed</a:t>
            </a:r>
          </a:p>
        </p:txBody>
      </p:sp>
    </p:spTree>
    <p:extLst>
      <p:ext uri="{BB962C8B-B14F-4D97-AF65-F5344CB8AC3E}">
        <p14:creationId xmlns:p14="http://schemas.microsoft.com/office/powerpoint/2010/main" val="2455549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185214"/>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A pagan king</a:t>
            </a:r>
          </a:p>
          <a:p>
            <a:pPr marL="1371600" lvl="2" indent="-45720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Nehemiah prayed</a:t>
            </a:r>
          </a:p>
          <a:p>
            <a:pPr marL="1371600" lvl="2" indent="-45720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His </a:t>
            </a:r>
            <a:r>
              <a:rPr lang="en-GB" sz="2400" b="1" dirty="0" smtClean="0">
                <a:ln>
                  <a:solidFill>
                    <a:schemeClr val="tx1"/>
                  </a:solidFill>
                </a:ln>
                <a:solidFill>
                  <a:schemeClr val="tx2">
                    <a:lumMod val="60000"/>
                    <a:lumOff val="40000"/>
                  </a:schemeClr>
                </a:solidFill>
                <a:effectLst>
                  <a:glow rad="63500">
                    <a:srgbClr val="FFFF00"/>
                  </a:glow>
                </a:effectLst>
              </a:rPr>
              <a:t>service was exemplary</a:t>
            </a:r>
          </a:p>
        </p:txBody>
      </p:sp>
    </p:spTree>
    <p:extLst>
      <p:ext uri="{BB962C8B-B14F-4D97-AF65-F5344CB8AC3E}">
        <p14:creationId xmlns:p14="http://schemas.microsoft.com/office/powerpoint/2010/main" val="541259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554545"/>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1270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A pagan king</a:t>
            </a:r>
          </a:p>
          <a:p>
            <a:pPr marL="1371600" lvl="2" indent="-45720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Nehemiah prayed</a:t>
            </a:r>
          </a:p>
          <a:p>
            <a:pPr marL="1371600" lvl="2" indent="-45720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His </a:t>
            </a:r>
            <a:r>
              <a:rPr lang="en-GB" sz="2400" b="1" dirty="0" smtClean="0">
                <a:ln>
                  <a:solidFill>
                    <a:schemeClr val="tx1"/>
                  </a:solidFill>
                </a:ln>
                <a:solidFill>
                  <a:schemeClr val="tx2">
                    <a:lumMod val="60000"/>
                    <a:lumOff val="40000"/>
                  </a:schemeClr>
                </a:solidFill>
                <a:effectLst>
                  <a:glow rad="63500">
                    <a:srgbClr val="FFFF00"/>
                  </a:glow>
                </a:effectLst>
              </a:rPr>
              <a:t>service was exemplary</a:t>
            </a:r>
          </a:p>
          <a:p>
            <a:pPr marL="1371600" lvl="2" indent="-45720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He </a:t>
            </a:r>
            <a:r>
              <a:rPr lang="en-GB" sz="2400" b="1" dirty="0" smtClean="0">
                <a:ln>
                  <a:solidFill>
                    <a:schemeClr val="tx1"/>
                  </a:solidFill>
                </a:ln>
                <a:solidFill>
                  <a:schemeClr val="tx2">
                    <a:lumMod val="60000"/>
                    <a:lumOff val="40000"/>
                  </a:schemeClr>
                </a:solidFill>
                <a:effectLst>
                  <a:glow rad="63500">
                    <a:srgbClr val="FFFF00"/>
                  </a:glow>
                </a:effectLst>
              </a:rPr>
              <a:t>employed great tact </a:t>
            </a:r>
          </a:p>
        </p:txBody>
      </p:sp>
    </p:spTree>
    <p:extLst>
      <p:ext uri="{BB962C8B-B14F-4D97-AF65-F5344CB8AC3E}">
        <p14:creationId xmlns:p14="http://schemas.microsoft.com/office/powerpoint/2010/main" val="1567685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815882"/>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A pagan king</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Demoralized Jews in Jerusalem</a:t>
            </a:r>
          </a:p>
        </p:txBody>
      </p:sp>
    </p:spTree>
    <p:extLst>
      <p:ext uri="{BB962C8B-B14F-4D97-AF65-F5344CB8AC3E}">
        <p14:creationId xmlns:p14="http://schemas.microsoft.com/office/powerpoint/2010/main" val="2765977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185214"/>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A pagan king</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Demoralized Jews in Jerusalem</a:t>
            </a:r>
          </a:p>
          <a:p>
            <a:pPr marL="1428750" lvl="2" indent="-51435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Nehemiah understood the psychology of a beaten people</a:t>
            </a:r>
          </a:p>
        </p:txBody>
      </p:sp>
    </p:spTree>
    <p:extLst>
      <p:ext uri="{BB962C8B-B14F-4D97-AF65-F5344CB8AC3E}">
        <p14:creationId xmlns:p14="http://schemas.microsoft.com/office/powerpoint/2010/main" val="296697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554545"/>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A pagan king</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Demoralized Jews in Jerusalem</a:t>
            </a:r>
          </a:p>
          <a:p>
            <a:pPr marL="1428750" lvl="2" indent="-51435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Nehemiah understood the psychology of a beaten people</a:t>
            </a:r>
          </a:p>
          <a:p>
            <a:pPr marL="1428750" lvl="2" indent="-51435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Nehemiah identified himself with them</a:t>
            </a:r>
          </a:p>
        </p:txBody>
      </p:sp>
    </p:spTree>
    <p:extLst>
      <p:ext uri="{BB962C8B-B14F-4D97-AF65-F5344CB8AC3E}">
        <p14:creationId xmlns:p14="http://schemas.microsoft.com/office/powerpoint/2010/main" val="3858784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584775"/>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endParaRPr lang="en-GB" sz="3200" b="1" dirty="0">
              <a:ln>
                <a:solidFill>
                  <a:schemeClr val="tx1"/>
                </a:solidFill>
              </a:ln>
              <a:solidFill>
                <a:srgbClr val="002060"/>
              </a:solidFill>
              <a:effectLst>
                <a:glow rad="63500">
                  <a:srgbClr val="FFFF00"/>
                </a:glow>
              </a:effectLst>
            </a:endParaRPr>
          </a:p>
        </p:txBody>
      </p:sp>
    </p:spTree>
    <p:extLst>
      <p:ext uri="{BB962C8B-B14F-4D97-AF65-F5344CB8AC3E}">
        <p14:creationId xmlns:p14="http://schemas.microsoft.com/office/powerpoint/2010/main" val="3273291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185214"/>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A pagan king</a:t>
            </a:r>
          </a:p>
          <a:p>
            <a:pPr marL="971550" lvl="1" indent="-51435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Demoralized Jews in Jerusalem</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Pagan enemies who opposed the work</a:t>
            </a:r>
          </a:p>
        </p:txBody>
      </p:sp>
    </p:spTree>
    <p:extLst>
      <p:ext uri="{BB962C8B-B14F-4D97-AF65-F5344CB8AC3E}">
        <p14:creationId xmlns:p14="http://schemas.microsoft.com/office/powerpoint/2010/main" val="3024428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554545"/>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work with people</a:t>
            </a:r>
          </a:p>
          <a:p>
            <a:pPr marL="971550" lvl="1" indent="-51435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A pagan king</a:t>
            </a:r>
          </a:p>
          <a:p>
            <a:pPr marL="971550" lvl="1" indent="-51435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Demoralized Jews in Jerusalem</a:t>
            </a:r>
          </a:p>
          <a:p>
            <a:pPr marL="971550" lvl="1" indent="-51435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Pagan enemies who opposed the work</a:t>
            </a:r>
          </a:p>
          <a:p>
            <a:pPr marL="1428750" lvl="2" indent="-514350">
              <a:buSzPct val="50000"/>
              <a:buFont typeface="Wingdings" panose="05000000000000000000" pitchFamily="2" charset="2"/>
              <a:buChar char="Ø"/>
            </a:pPr>
            <a:r>
              <a:rPr lang="en-GB" sz="2400" b="1" dirty="0" smtClean="0">
                <a:ln>
                  <a:solidFill>
                    <a:schemeClr val="tx1"/>
                  </a:solidFill>
                </a:ln>
                <a:solidFill>
                  <a:schemeClr val="tx2">
                    <a:lumMod val="60000"/>
                    <a:lumOff val="40000"/>
                  </a:schemeClr>
                </a:solidFill>
                <a:effectLst>
                  <a:glow rad="63500">
                    <a:srgbClr val="FFFF00"/>
                  </a:glow>
                </a:effectLst>
              </a:rPr>
              <a:t>Nehemiah demonstrated wisdom and courage</a:t>
            </a:r>
          </a:p>
        </p:txBody>
      </p:sp>
    </p:spTree>
    <p:extLst>
      <p:ext uri="{BB962C8B-B14F-4D97-AF65-F5344CB8AC3E}">
        <p14:creationId xmlns:p14="http://schemas.microsoft.com/office/powerpoint/2010/main" val="256745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323439"/>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work with people</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wrestle with problems</a:t>
            </a:r>
          </a:p>
        </p:txBody>
      </p:sp>
    </p:spTree>
    <p:extLst>
      <p:ext uri="{BB962C8B-B14F-4D97-AF65-F5344CB8AC3E}">
        <p14:creationId xmlns:p14="http://schemas.microsoft.com/office/powerpoint/2010/main" val="1677896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5386090"/>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work with people</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wrestle with problems</a:t>
            </a:r>
          </a:p>
          <a:p>
            <a:pPr marL="542925"/>
            <a:r>
              <a:rPr lang="en-GB" sz="2400" b="1" i="1" dirty="0">
                <a:ln>
                  <a:solidFill>
                    <a:schemeClr val="tx1"/>
                  </a:solidFill>
                </a:ln>
                <a:solidFill>
                  <a:schemeClr val="tx2">
                    <a:lumMod val="60000"/>
                    <a:lumOff val="40000"/>
                  </a:schemeClr>
                </a:solidFill>
                <a:effectLst>
                  <a:glow rad="127000">
                    <a:schemeClr val="accent6">
                      <a:lumMod val="40000"/>
                      <a:lumOff val="60000"/>
                    </a:schemeClr>
                  </a:glow>
                  <a:outerShdw blurRad="38100" dist="38100" dir="2700000" algn="tl">
                    <a:srgbClr val="000000">
                      <a:alpha val="43137"/>
                    </a:srgbClr>
                  </a:outerShdw>
                </a:effectLst>
              </a:rPr>
              <a:t>I had not told anyone what my God had put in my heart to do for </a:t>
            </a:r>
            <a:r>
              <a:rPr lang="en-GB" sz="2400" b="1" i="1" dirty="0" smtClean="0">
                <a:ln>
                  <a:solidFill>
                    <a:schemeClr val="tx1"/>
                  </a:solidFill>
                </a:ln>
                <a:solidFill>
                  <a:schemeClr val="tx2">
                    <a:lumMod val="60000"/>
                    <a:lumOff val="40000"/>
                  </a:schemeClr>
                </a:solidFill>
                <a:effectLst>
                  <a:glow rad="127000">
                    <a:schemeClr val="accent6">
                      <a:lumMod val="40000"/>
                      <a:lumOff val="60000"/>
                    </a:schemeClr>
                  </a:glow>
                  <a:outerShdw blurRad="38100" dist="38100" dir="2700000" algn="tl">
                    <a:srgbClr val="000000">
                      <a:alpha val="43137"/>
                    </a:srgbClr>
                  </a:outerShdw>
                </a:effectLst>
              </a:rPr>
              <a:t>Jerusalem… By </a:t>
            </a:r>
            <a:r>
              <a:rPr lang="en-GB" sz="2400" b="1" i="1" dirty="0">
                <a:ln>
                  <a:solidFill>
                    <a:schemeClr val="tx1"/>
                  </a:solidFill>
                </a:ln>
                <a:solidFill>
                  <a:schemeClr val="tx2">
                    <a:lumMod val="60000"/>
                    <a:lumOff val="40000"/>
                  </a:schemeClr>
                </a:solidFill>
                <a:effectLst>
                  <a:glow rad="127000">
                    <a:schemeClr val="accent6">
                      <a:lumMod val="40000"/>
                      <a:lumOff val="60000"/>
                    </a:schemeClr>
                  </a:glow>
                  <a:outerShdw blurRad="38100" dist="38100" dir="2700000" algn="tl">
                    <a:srgbClr val="000000">
                      <a:alpha val="43137"/>
                    </a:srgbClr>
                  </a:outerShdw>
                </a:effectLst>
              </a:rPr>
              <a:t>night I went out through the Valley Gate toward the Jackal Well and the Dung Gate, examining the walls of Jerusalem, which had been broken down, and its gates, which had been destroyed by fire. Then I moved </a:t>
            </a:r>
            <a:r>
              <a:rPr lang="en-GB" sz="2400" b="1" i="1" dirty="0" smtClean="0">
                <a:ln>
                  <a:solidFill>
                    <a:schemeClr val="tx1"/>
                  </a:solidFill>
                </a:ln>
                <a:solidFill>
                  <a:schemeClr val="tx2">
                    <a:lumMod val="60000"/>
                    <a:lumOff val="40000"/>
                  </a:schemeClr>
                </a:solidFill>
                <a:effectLst>
                  <a:glow rad="127000">
                    <a:schemeClr val="accent6">
                      <a:lumMod val="40000"/>
                      <a:lumOff val="60000"/>
                    </a:schemeClr>
                  </a:glow>
                  <a:outerShdw blurRad="38100" dist="38100" dir="2700000" algn="tl">
                    <a:srgbClr val="000000">
                      <a:alpha val="43137"/>
                    </a:srgbClr>
                  </a:outerShdw>
                </a:effectLst>
              </a:rPr>
              <a:t>on… </a:t>
            </a:r>
            <a:r>
              <a:rPr lang="en-GB" sz="2400" b="1" i="1" dirty="0">
                <a:ln>
                  <a:solidFill>
                    <a:schemeClr val="tx1"/>
                  </a:solidFill>
                </a:ln>
                <a:solidFill>
                  <a:schemeClr val="tx2">
                    <a:lumMod val="60000"/>
                    <a:lumOff val="40000"/>
                  </a:schemeClr>
                </a:solidFill>
                <a:effectLst>
                  <a:glow rad="127000">
                    <a:schemeClr val="accent6">
                      <a:lumMod val="40000"/>
                      <a:lumOff val="60000"/>
                    </a:schemeClr>
                  </a:glow>
                  <a:outerShdw blurRad="38100" dist="38100" dir="2700000" algn="tl">
                    <a:srgbClr val="000000">
                      <a:alpha val="43137"/>
                    </a:srgbClr>
                  </a:outerShdw>
                </a:effectLst>
              </a:rPr>
              <a:t>but there was not enough room for my mount to get through; so I went up the valley by </a:t>
            </a:r>
            <a:r>
              <a:rPr lang="en-GB" sz="2400" b="1" i="1" dirty="0" smtClean="0">
                <a:ln>
                  <a:solidFill>
                    <a:schemeClr val="tx1"/>
                  </a:solidFill>
                </a:ln>
                <a:solidFill>
                  <a:schemeClr val="tx2">
                    <a:lumMod val="60000"/>
                    <a:lumOff val="40000"/>
                  </a:schemeClr>
                </a:solidFill>
                <a:effectLst>
                  <a:glow rad="127000">
                    <a:schemeClr val="accent6">
                      <a:lumMod val="40000"/>
                      <a:lumOff val="60000"/>
                    </a:schemeClr>
                  </a:glow>
                  <a:outerShdw blurRad="38100" dist="38100" dir="2700000" algn="tl">
                    <a:srgbClr val="000000">
                      <a:alpha val="43137"/>
                    </a:srgbClr>
                  </a:outerShdw>
                </a:effectLst>
              </a:rPr>
              <a:t>night. </a:t>
            </a:r>
            <a:r>
              <a:rPr lang="en-GB" sz="2400" b="1" i="1" dirty="0">
                <a:ln>
                  <a:solidFill>
                    <a:schemeClr val="tx1"/>
                  </a:solidFill>
                </a:ln>
                <a:solidFill>
                  <a:schemeClr val="tx2">
                    <a:lumMod val="60000"/>
                    <a:lumOff val="40000"/>
                  </a:schemeClr>
                </a:solidFill>
                <a:effectLst>
                  <a:glow rad="127000">
                    <a:schemeClr val="accent6">
                      <a:lumMod val="40000"/>
                      <a:lumOff val="60000"/>
                    </a:schemeClr>
                  </a:glow>
                  <a:outerShdw blurRad="38100" dist="38100" dir="2700000" algn="tl">
                    <a:srgbClr val="000000">
                      <a:alpha val="43137"/>
                    </a:srgbClr>
                  </a:outerShdw>
                </a:effectLst>
              </a:rPr>
              <a:t>Finally, I turned back and re-entered through the Valley Gate. The officials did not know where I had gone or what I was doing, because as yet I had said nothing to the Jews or the priests or nobles or officials or any others who would be doing the work. (Nehemiah 2:12b-16 NIV</a:t>
            </a:r>
            <a:r>
              <a:rPr lang="en-GB" sz="2400" b="1" i="1" dirty="0" smtClean="0">
                <a:ln>
                  <a:solidFill>
                    <a:schemeClr val="tx1"/>
                  </a:solidFill>
                </a:ln>
                <a:solidFill>
                  <a:schemeClr val="tx2">
                    <a:lumMod val="60000"/>
                    <a:lumOff val="40000"/>
                  </a:schemeClr>
                </a:solidFill>
                <a:effectLst>
                  <a:glow rad="127000">
                    <a:schemeClr val="accent6">
                      <a:lumMod val="40000"/>
                      <a:lumOff val="60000"/>
                    </a:schemeClr>
                  </a:glow>
                  <a:outerShdw blurRad="38100" dist="38100" dir="2700000" algn="tl">
                    <a:srgbClr val="000000">
                      <a:alpha val="43137"/>
                    </a:srgbClr>
                  </a:outerShdw>
                </a:effectLst>
              </a:rPr>
              <a:t>)</a:t>
            </a:r>
            <a:endParaRPr lang="en-GB" sz="2400" b="1" dirty="0" smtClean="0">
              <a:ln>
                <a:solidFill>
                  <a:schemeClr val="tx1"/>
                </a:solidFill>
              </a:ln>
              <a:solidFill>
                <a:srgbClr val="FF0000"/>
              </a:solidFill>
              <a:effectLst>
                <a:glow rad="127000">
                  <a:schemeClr val="accent6">
                    <a:lumMod val="40000"/>
                    <a:lumOff val="60000"/>
                  </a:scheme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6552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815882"/>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work with people</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wrestle with problems</a:t>
            </a:r>
          </a:p>
          <a:p>
            <a:pPr marL="714375" indent="-171450">
              <a:buSzPct val="50000"/>
              <a:buFont typeface="Wingdings" panose="05000000000000000000" pitchFamily="2" charset="2"/>
              <a:buChar char="Ø"/>
            </a:pPr>
            <a:r>
              <a:rPr lang="en-GB" sz="3200" b="1" dirty="0">
                <a:ln>
                  <a:solidFill>
                    <a:schemeClr val="tx1"/>
                  </a:solidFill>
                </a:ln>
                <a:solidFill>
                  <a:srgbClr val="FF0000"/>
                </a:solidFill>
                <a:effectLst>
                  <a:glow rad="127000">
                    <a:srgbClr val="FFFF00"/>
                  </a:glow>
                </a:effectLst>
              </a:rPr>
              <a:t>	</a:t>
            </a:r>
            <a:r>
              <a:rPr lang="en-GB" sz="2400" b="1" dirty="0" smtClean="0">
                <a:ln>
                  <a:solidFill>
                    <a:schemeClr val="tx1"/>
                  </a:solidFill>
                </a:ln>
                <a:solidFill>
                  <a:schemeClr val="bg1"/>
                </a:solidFill>
                <a:effectLst>
                  <a:glow rad="63500">
                    <a:schemeClr val="tx1"/>
                  </a:glow>
                </a:effectLst>
              </a:rPr>
              <a:t>Nehemiah faced reality head on</a:t>
            </a:r>
          </a:p>
        </p:txBody>
      </p:sp>
    </p:spTree>
    <p:extLst>
      <p:ext uri="{BB962C8B-B14F-4D97-AF65-F5344CB8AC3E}">
        <p14:creationId xmlns:p14="http://schemas.microsoft.com/office/powerpoint/2010/main" val="58757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3293209"/>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work with people</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wrestle with problems</a:t>
            </a:r>
          </a:p>
          <a:p>
            <a:pPr marL="714375" indent="-171450">
              <a:buClr>
                <a:schemeClr val="tx1"/>
              </a:buClr>
              <a:buSzPct val="50000"/>
              <a:buFont typeface="Wingdings" panose="05000000000000000000" pitchFamily="2" charset="2"/>
              <a:buChar char="Ø"/>
            </a:pPr>
            <a:r>
              <a:rPr lang="en-GB" sz="3200" b="1" dirty="0">
                <a:ln>
                  <a:solidFill>
                    <a:schemeClr val="tx1"/>
                  </a:solidFill>
                </a:ln>
                <a:solidFill>
                  <a:srgbClr val="FF0000"/>
                </a:solidFill>
                <a:effectLst>
                  <a:glow rad="127000">
                    <a:srgbClr val="FFFF00"/>
                  </a:glow>
                </a:effectLst>
              </a:rPr>
              <a:t>	</a:t>
            </a:r>
            <a:r>
              <a:rPr lang="en-GB" sz="2400" b="1" dirty="0" smtClean="0">
                <a:ln>
                  <a:solidFill>
                    <a:schemeClr val="tx1"/>
                  </a:solidFill>
                </a:ln>
                <a:solidFill>
                  <a:schemeClr val="bg1"/>
                </a:solidFill>
                <a:effectLst>
                  <a:glow rad="63500">
                    <a:schemeClr val="tx1"/>
                  </a:glow>
                </a:effectLst>
              </a:rPr>
              <a:t>Nehemiah faced reality head on</a:t>
            </a:r>
          </a:p>
          <a:p>
            <a:pPr marL="714375" indent="-171450">
              <a:buClr>
                <a:schemeClr val="bg1"/>
              </a:buClr>
              <a:buSzPct val="50000"/>
              <a:buFont typeface="Wingdings" panose="05000000000000000000" pitchFamily="2" charset="2"/>
              <a:buChar char="Ø"/>
            </a:pPr>
            <a:r>
              <a:rPr lang="en-GB" sz="2400" b="1" dirty="0" smtClean="0">
                <a:ln>
                  <a:solidFill>
                    <a:schemeClr val="tx1"/>
                  </a:solidFill>
                </a:ln>
                <a:solidFill>
                  <a:schemeClr val="bg1"/>
                </a:solidFill>
                <a:effectLst>
                  <a:glow rad="63500">
                    <a:schemeClr val="tx1"/>
                  </a:glow>
                </a:effectLst>
              </a:rPr>
              <a:t>   Nehemiah engaged in frank discussion</a:t>
            </a:r>
          </a:p>
          <a:p>
            <a:pPr marL="714375">
              <a:buClr>
                <a:srgbClr val="00B0F0"/>
              </a:buClr>
              <a:buSzPct val="50000"/>
            </a:pPr>
            <a:r>
              <a:rPr lang="en-GB" sz="2400" b="1" i="1" dirty="0" smtClean="0">
                <a:ln>
                  <a:solidFill>
                    <a:schemeClr val="tx1"/>
                  </a:solidFill>
                </a:ln>
                <a:solidFill>
                  <a:schemeClr val="tx2">
                    <a:lumMod val="60000"/>
                    <a:lumOff val="40000"/>
                  </a:schemeClr>
                </a:solidFill>
                <a:effectLst>
                  <a:glow rad="127000">
                    <a:schemeClr val="bg1"/>
                  </a:glow>
                </a:effectLst>
              </a:rPr>
              <a:t>“You </a:t>
            </a:r>
            <a:r>
              <a:rPr lang="en-GB" sz="2400" b="1" i="1" dirty="0">
                <a:ln>
                  <a:solidFill>
                    <a:schemeClr val="tx1"/>
                  </a:solidFill>
                </a:ln>
                <a:solidFill>
                  <a:schemeClr val="tx2">
                    <a:lumMod val="60000"/>
                    <a:lumOff val="40000"/>
                  </a:schemeClr>
                </a:solidFill>
                <a:effectLst>
                  <a:glow rad="127000">
                    <a:schemeClr val="bg1"/>
                  </a:glow>
                </a:effectLst>
              </a:rPr>
              <a:t>see the trouble we are in: Jerusalem lies in ruins, and its gates have been burned with fire. Come, let us rebuild the wall of Jerusalem, and we will no longer be in disgrace." </a:t>
            </a:r>
            <a:r>
              <a:rPr lang="en-GB" sz="2400" b="1" i="1" dirty="0" smtClean="0">
                <a:ln>
                  <a:solidFill>
                    <a:schemeClr val="tx1"/>
                  </a:solidFill>
                </a:ln>
                <a:solidFill>
                  <a:schemeClr val="tx2">
                    <a:lumMod val="60000"/>
                    <a:lumOff val="40000"/>
                  </a:schemeClr>
                </a:solidFill>
                <a:effectLst>
                  <a:glow rad="127000">
                    <a:schemeClr val="bg1"/>
                  </a:glow>
                </a:effectLst>
              </a:rPr>
              <a:t> </a:t>
            </a:r>
            <a:r>
              <a:rPr lang="en-GB" sz="2400" b="1" dirty="0" smtClean="0">
                <a:ln>
                  <a:solidFill>
                    <a:schemeClr val="tx1"/>
                  </a:solidFill>
                </a:ln>
                <a:solidFill>
                  <a:schemeClr val="tx2">
                    <a:lumMod val="60000"/>
                    <a:lumOff val="40000"/>
                  </a:schemeClr>
                </a:solidFill>
                <a:effectLst>
                  <a:glow rad="127000">
                    <a:schemeClr val="bg1"/>
                  </a:glow>
                </a:effectLst>
              </a:rPr>
              <a:t>(2:17-18)</a:t>
            </a:r>
            <a:r>
              <a:rPr lang="en-GB" sz="2400" b="1" i="1" dirty="0" smtClean="0">
                <a:ln>
                  <a:solidFill>
                    <a:schemeClr val="tx1"/>
                  </a:solidFill>
                </a:ln>
                <a:solidFill>
                  <a:schemeClr val="tx2">
                    <a:lumMod val="60000"/>
                    <a:lumOff val="40000"/>
                  </a:schemeClr>
                </a:solidFill>
                <a:effectLst>
                  <a:glow rad="127000">
                    <a:schemeClr val="bg1"/>
                  </a:glow>
                </a:effectLst>
              </a:rPr>
              <a:t> </a:t>
            </a:r>
          </a:p>
        </p:txBody>
      </p:sp>
    </p:spTree>
    <p:extLst>
      <p:ext uri="{BB962C8B-B14F-4D97-AF65-F5344CB8AC3E}">
        <p14:creationId xmlns:p14="http://schemas.microsoft.com/office/powerpoint/2010/main" val="2247151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800767"/>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work with people</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wrestle with problems</a:t>
            </a:r>
          </a:p>
          <a:p>
            <a:pPr marL="542925">
              <a:buClr>
                <a:srgbClr val="00B0F0"/>
              </a:buClr>
              <a:buSzPct val="50000"/>
            </a:pPr>
            <a:r>
              <a:rPr lang="en-GB" sz="3200" b="1" dirty="0">
                <a:ln>
                  <a:solidFill>
                    <a:schemeClr val="tx1"/>
                  </a:solidFill>
                </a:ln>
                <a:solidFill>
                  <a:srgbClr val="0070C0"/>
                </a:solidFill>
                <a:effectLst>
                  <a:glow rad="127000">
                    <a:srgbClr val="FFFF00"/>
                  </a:glow>
                </a:effectLst>
              </a:rPr>
              <a:t>	</a:t>
            </a:r>
            <a:endParaRPr lang="en-GB" sz="3200" b="1" dirty="0" smtClean="0">
              <a:ln>
                <a:solidFill>
                  <a:schemeClr val="tx1"/>
                </a:solidFill>
              </a:ln>
              <a:solidFill>
                <a:srgbClr val="0070C0"/>
              </a:solidFill>
              <a:effectLst>
                <a:glow rad="127000">
                  <a:srgbClr val="FFFF00"/>
                </a:glow>
              </a:effectLst>
            </a:endParaRPr>
          </a:p>
          <a:p>
            <a:pPr>
              <a:buClr>
                <a:srgbClr val="00B0F0"/>
              </a:buClr>
              <a:buSzPct val="50000"/>
            </a:pPr>
            <a:r>
              <a:rPr lang="en-GB" sz="3200" b="1" dirty="0" smtClean="0">
                <a:ln>
                  <a:solidFill>
                    <a:schemeClr val="tx1"/>
                  </a:solidFill>
                </a:ln>
                <a:solidFill>
                  <a:srgbClr val="002060"/>
                </a:solidFill>
                <a:effectLst>
                  <a:glow rad="63500">
                    <a:srgbClr val="FFFF00"/>
                  </a:glow>
                </a:effectLst>
              </a:rPr>
              <a:t>Lessons:</a:t>
            </a:r>
            <a:r>
              <a:rPr lang="en-GB" sz="3200" b="1" dirty="0" smtClean="0">
                <a:ln>
                  <a:solidFill>
                    <a:schemeClr val="tx1"/>
                  </a:solidFill>
                </a:ln>
                <a:solidFill>
                  <a:srgbClr val="FF0000"/>
                </a:solidFill>
                <a:effectLst>
                  <a:glow rad="63500">
                    <a:srgbClr val="FFFF00"/>
                  </a:glow>
                </a:effectLst>
              </a:rPr>
              <a:t> </a:t>
            </a:r>
          </a:p>
          <a:p>
            <a:pPr marL="1076325" lvl="3" indent="-361950">
              <a:buClr>
                <a:schemeClr val="bg1"/>
              </a:buClr>
              <a:buSzPct val="50000"/>
              <a:buFont typeface="Wingdings" panose="05000000000000000000" pitchFamily="2" charset="2"/>
              <a:buChar char="Ø"/>
            </a:pPr>
            <a:r>
              <a:rPr lang="en-GB" sz="3200" b="1" dirty="0" smtClean="0">
                <a:ln>
                  <a:solidFill>
                    <a:schemeClr val="tx1"/>
                  </a:solidFill>
                </a:ln>
                <a:solidFill>
                  <a:schemeClr val="bg1"/>
                </a:solidFill>
                <a:effectLst>
                  <a:glow rad="63500">
                    <a:schemeClr val="tx1"/>
                  </a:glow>
                  <a:outerShdw blurRad="38100" dist="38100" dir="2700000" algn="tl">
                    <a:srgbClr val="000000">
                      <a:alpha val="43137"/>
                    </a:srgbClr>
                  </a:outerShdw>
                </a:effectLst>
              </a:rPr>
              <a:t>Use the “copycat” tool </a:t>
            </a:r>
            <a:r>
              <a:rPr lang="en-GB" sz="3200" b="1" i="1" dirty="0" smtClean="0">
                <a:ln>
                  <a:solidFill>
                    <a:schemeClr val="tx1"/>
                  </a:solidFill>
                </a:ln>
                <a:solidFill>
                  <a:schemeClr val="bg1"/>
                </a:solidFill>
                <a:effectLst>
                  <a:glow rad="63500">
                    <a:schemeClr val="tx1"/>
                  </a:glow>
                  <a:outerShdw blurRad="38100" dist="38100" dir="2700000" algn="tl">
                    <a:srgbClr val="000000">
                      <a:alpha val="43137"/>
                    </a:srgbClr>
                  </a:outerShdw>
                </a:effectLst>
              </a:rPr>
              <a:t> </a:t>
            </a:r>
            <a:r>
              <a:rPr lang="en-GB" sz="3200" b="1" dirty="0" smtClean="0">
                <a:ln>
                  <a:solidFill>
                    <a:schemeClr val="tx1"/>
                  </a:solidFill>
                </a:ln>
                <a:solidFill>
                  <a:schemeClr val="bg1"/>
                </a:solidFill>
                <a:effectLst>
                  <a:glow rad="63500">
                    <a:schemeClr val="tx1"/>
                  </a:glow>
                  <a:outerShdw blurRad="38100" dist="38100" dir="2700000" algn="tl">
                    <a:srgbClr val="000000">
                      <a:alpha val="43137"/>
                    </a:srgbClr>
                  </a:outerShdw>
                </a:effectLst>
              </a:rPr>
              <a:t>(See Dig Deeper </a:t>
            </a:r>
            <a:r>
              <a:rPr lang="en-GB" sz="3200" b="1" dirty="0" err="1" smtClean="0">
                <a:ln>
                  <a:solidFill>
                    <a:schemeClr val="tx1"/>
                  </a:solidFill>
                </a:ln>
                <a:solidFill>
                  <a:schemeClr val="bg1"/>
                </a:solidFill>
                <a:effectLst>
                  <a:glow rad="63500">
                    <a:schemeClr val="tx1"/>
                  </a:glow>
                  <a:outerShdw blurRad="38100" dist="38100" dir="2700000" algn="tl">
                    <a:srgbClr val="000000">
                      <a:alpha val="43137"/>
                    </a:srgbClr>
                  </a:outerShdw>
                </a:effectLst>
              </a:rPr>
              <a:t>ch.</a:t>
            </a:r>
            <a:r>
              <a:rPr lang="en-GB" sz="3200" b="1" dirty="0" smtClean="0">
                <a:ln>
                  <a:solidFill>
                    <a:schemeClr val="tx1"/>
                  </a:solidFill>
                </a:ln>
                <a:solidFill>
                  <a:schemeClr val="bg1"/>
                </a:solidFill>
                <a:effectLst>
                  <a:glow rad="63500">
                    <a:schemeClr val="tx1"/>
                  </a:glow>
                  <a:outerShdw blurRad="38100" dist="38100" dir="2700000" algn="tl">
                    <a:srgbClr val="000000">
                      <a:alpha val="43137"/>
                    </a:srgbClr>
                  </a:outerShdw>
                </a:effectLst>
              </a:rPr>
              <a:t> </a:t>
            </a:r>
            <a:r>
              <a:rPr lang="en-GB" sz="3200" b="1" dirty="0" smtClean="0">
                <a:ln>
                  <a:solidFill>
                    <a:schemeClr val="tx1"/>
                  </a:solidFill>
                </a:ln>
                <a:solidFill>
                  <a:schemeClr val="bg1"/>
                </a:solidFill>
                <a:effectLst>
                  <a:glow rad="63500">
                    <a:schemeClr val="tx1"/>
                  </a:glow>
                  <a:outerShdw blurRad="38100" dist="38100" dir="2700000" algn="tl">
                    <a:srgbClr val="000000">
                      <a:alpha val="43137"/>
                    </a:srgbClr>
                  </a:outerShdw>
                </a:effectLst>
              </a:rPr>
              <a:t>14)</a:t>
            </a:r>
            <a:endParaRPr lang="en-GB" sz="3200" b="1" i="1" dirty="0" smtClean="0">
              <a:ln>
                <a:solidFill>
                  <a:schemeClr val="tx1"/>
                </a:solidFill>
              </a:ln>
              <a:solidFill>
                <a:schemeClr val="bg1"/>
              </a:solidFill>
              <a:effectLst>
                <a:glow rad="63500">
                  <a:schemeClr val="tx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465664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3170099"/>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work with people</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wrestle with problems</a:t>
            </a:r>
          </a:p>
          <a:p>
            <a:pPr marL="542925">
              <a:buClr>
                <a:srgbClr val="00B0F0"/>
              </a:buClr>
              <a:buSzPct val="50000"/>
            </a:pPr>
            <a:r>
              <a:rPr lang="en-GB" sz="3200" b="1" dirty="0">
                <a:ln>
                  <a:solidFill>
                    <a:schemeClr val="tx1"/>
                  </a:solidFill>
                </a:ln>
                <a:solidFill>
                  <a:srgbClr val="FF0000"/>
                </a:solidFill>
                <a:effectLst>
                  <a:glow rad="127000">
                    <a:srgbClr val="FFFF00"/>
                  </a:glow>
                </a:effectLst>
              </a:rPr>
              <a:t>	</a:t>
            </a:r>
            <a:endParaRPr lang="en-GB" sz="3200" b="1" dirty="0" smtClean="0">
              <a:ln>
                <a:solidFill>
                  <a:schemeClr val="tx1"/>
                </a:solidFill>
              </a:ln>
              <a:solidFill>
                <a:srgbClr val="FF0000"/>
              </a:solidFill>
              <a:effectLst>
                <a:glow rad="127000">
                  <a:srgbClr val="FFFF00"/>
                </a:glow>
              </a:effectLst>
            </a:endParaRPr>
          </a:p>
          <a:p>
            <a:pPr>
              <a:buClr>
                <a:srgbClr val="00B0F0"/>
              </a:buClr>
              <a:buSzPct val="50000"/>
            </a:pPr>
            <a:r>
              <a:rPr lang="en-GB" sz="3200" b="1" dirty="0" smtClean="0">
                <a:ln>
                  <a:solidFill>
                    <a:schemeClr val="tx1"/>
                  </a:solidFill>
                </a:ln>
                <a:solidFill>
                  <a:srgbClr val="002060"/>
                </a:solidFill>
                <a:effectLst>
                  <a:glow rad="63500">
                    <a:srgbClr val="FFFF00"/>
                  </a:glow>
                </a:effectLst>
              </a:rPr>
              <a:t>Lessons: </a:t>
            </a:r>
          </a:p>
          <a:p>
            <a:pPr marL="1076325" lvl="3" indent="-361950">
              <a:buClr>
                <a:schemeClr val="bg1"/>
              </a:buClr>
              <a:buSzPct val="50000"/>
              <a:buFont typeface="Wingdings" panose="05000000000000000000" pitchFamily="2" charset="2"/>
              <a:buChar char="Ø"/>
            </a:pPr>
            <a:r>
              <a:rPr lang="en-GB" sz="2400" b="1" dirty="0" smtClean="0">
                <a:ln>
                  <a:solidFill>
                    <a:schemeClr val="tx1"/>
                  </a:solidFill>
                </a:ln>
                <a:solidFill>
                  <a:schemeClr val="bg1"/>
                </a:solidFill>
                <a:effectLst>
                  <a:glow rad="63500">
                    <a:schemeClr val="tx1"/>
                  </a:glow>
                </a:effectLst>
              </a:rPr>
              <a:t>Use the “copycat” tool </a:t>
            </a:r>
            <a:r>
              <a:rPr lang="en-GB" sz="2400" b="1" i="1" dirty="0" smtClean="0">
                <a:ln>
                  <a:solidFill>
                    <a:schemeClr val="tx1"/>
                  </a:solidFill>
                </a:ln>
                <a:solidFill>
                  <a:schemeClr val="bg1"/>
                </a:solidFill>
                <a:effectLst>
                  <a:glow rad="63500">
                    <a:schemeClr val="tx1"/>
                  </a:glow>
                </a:effectLst>
              </a:rPr>
              <a:t> </a:t>
            </a:r>
            <a:r>
              <a:rPr lang="en-GB" sz="2400" dirty="0" smtClean="0">
                <a:ln>
                  <a:solidFill>
                    <a:schemeClr val="tx1"/>
                  </a:solidFill>
                </a:ln>
                <a:solidFill>
                  <a:schemeClr val="bg1"/>
                </a:solidFill>
                <a:effectLst>
                  <a:glow rad="63500">
                    <a:schemeClr val="tx1"/>
                  </a:glow>
                </a:effectLst>
              </a:rPr>
              <a:t>(See Dig Deeper </a:t>
            </a:r>
            <a:r>
              <a:rPr lang="en-GB" sz="2400" dirty="0" err="1" smtClean="0">
                <a:ln>
                  <a:solidFill>
                    <a:schemeClr val="tx1"/>
                  </a:solidFill>
                </a:ln>
                <a:solidFill>
                  <a:schemeClr val="bg1"/>
                </a:solidFill>
                <a:effectLst>
                  <a:glow rad="63500">
                    <a:schemeClr val="tx1"/>
                  </a:glow>
                </a:effectLst>
              </a:rPr>
              <a:t>ch.</a:t>
            </a:r>
            <a:r>
              <a:rPr lang="en-GB" sz="2400" dirty="0" smtClean="0">
                <a:ln>
                  <a:solidFill>
                    <a:schemeClr val="tx1"/>
                  </a:solidFill>
                </a:ln>
                <a:solidFill>
                  <a:schemeClr val="bg1"/>
                </a:solidFill>
                <a:effectLst>
                  <a:glow rad="63500">
                    <a:schemeClr val="tx1"/>
                  </a:glow>
                </a:effectLst>
              </a:rPr>
              <a:t> </a:t>
            </a:r>
            <a:r>
              <a:rPr lang="en-GB" sz="2400" dirty="0" smtClean="0">
                <a:ln>
                  <a:solidFill>
                    <a:schemeClr val="tx1"/>
                  </a:solidFill>
                </a:ln>
                <a:solidFill>
                  <a:schemeClr val="bg1"/>
                </a:solidFill>
                <a:effectLst>
                  <a:glow rad="63500">
                    <a:schemeClr val="tx1"/>
                  </a:glow>
                </a:effectLst>
              </a:rPr>
              <a:t>14)</a:t>
            </a:r>
          </a:p>
          <a:p>
            <a:pPr marL="1076325" lvl="3" indent="-361950">
              <a:buClr>
                <a:schemeClr val="bg1"/>
              </a:buClr>
              <a:buSzPct val="50000"/>
              <a:buFont typeface="Wingdings" panose="05000000000000000000" pitchFamily="2" charset="2"/>
              <a:buChar char="Ø"/>
            </a:pPr>
            <a:r>
              <a:rPr lang="en-GB" sz="3200" b="1" dirty="0" smtClean="0">
                <a:ln>
                  <a:solidFill>
                    <a:schemeClr val="tx1"/>
                  </a:solidFill>
                </a:ln>
                <a:solidFill>
                  <a:schemeClr val="bg1"/>
                </a:solidFill>
                <a:effectLst>
                  <a:glow rad="63500">
                    <a:schemeClr val="tx1"/>
                  </a:glow>
                </a:effectLst>
              </a:rPr>
              <a:t>Wait on God for his perfect time</a:t>
            </a:r>
          </a:p>
        </p:txBody>
      </p:sp>
    </p:spTree>
    <p:extLst>
      <p:ext uri="{BB962C8B-B14F-4D97-AF65-F5344CB8AC3E}">
        <p14:creationId xmlns:p14="http://schemas.microsoft.com/office/powerpoint/2010/main" val="230304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3539430"/>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work with people</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wrestle with problems</a:t>
            </a:r>
          </a:p>
          <a:p>
            <a:pPr marL="542925">
              <a:buClr>
                <a:srgbClr val="00B0F0"/>
              </a:buClr>
              <a:buSzPct val="50000"/>
            </a:pPr>
            <a:r>
              <a:rPr lang="en-GB" sz="3200" b="1" dirty="0">
                <a:ln>
                  <a:solidFill>
                    <a:schemeClr val="tx1"/>
                  </a:solidFill>
                </a:ln>
                <a:solidFill>
                  <a:srgbClr val="FF0000"/>
                </a:solidFill>
                <a:effectLst>
                  <a:glow rad="127000">
                    <a:srgbClr val="FFFF00"/>
                  </a:glow>
                </a:effectLst>
              </a:rPr>
              <a:t>	</a:t>
            </a:r>
            <a:endParaRPr lang="en-GB" sz="3200" b="1" dirty="0" smtClean="0">
              <a:ln>
                <a:solidFill>
                  <a:schemeClr val="tx1"/>
                </a:solidFill>
              </a:ln>
              <a:solidFill>
                <a:srgbClr val="FF0000"/>
              </a:solidFill>
              <a:effectLst>
                <a:glow rad="127000">
                  <a:srgbClr val="FFFF00"/>
                </a:glow>
              </a:effectLst>
            </a:endParaRPr>
          </a:p>
          <a:p>
            <a:pPr>
              <a:buClr>
                <a:srgbClr val="00B0F0"/>
              </a:buClr>
              <a:buSzPct val="50000"/>
            </a:pPr>
            <a:r>
              <a:rPr lang="en-GB" sz="3200" b="1" dirty="0" smtClean="0">
                <a:ln>
                  <a:solidFill>
                    <a:schemeClr val="tx1"/>
                  </a:solidFill>
                </a:ln>
                <a:solidFill>
                  <a:srgbClr val="002060"/>
                </a:solidFill>
                <a:effectLst>
                  <a:glow rad="63500">
                    <a:srgbClr val="FFFF00"/>
                  </a:glow>
                </a:effectLst>
              </a:rPr>
              <a:t>Lessons: </a:t>
            </a:r>
          </a:p>
          <a:p>
            <a:pPr marL="1076325" lvl="3" indent="-361950">
              <a:buClr>
                <a:schemeClr val="bg1"/>
              </a:buClr>
              <a:buSzPct val="50000"/>
              <a:buFont typeface="Wingdings" panose="05000000000000000000" pitchFamily="2" charset="2"/>
              <a:buChar char="Ø"/>
            </a:pPr>
            <a:r>
              <a:rPr lang="en-GB" sz="2400" b="1" dirty="0" smtClean="0">
                <a:ln>
                  <a:solidFill>
                    <a:schemeClr val="tx1"/>
                  </a:solidFill>
                </a:ln>
                <a:solidFill>
                  <a:schemeClr val="bg1"/>
                </a:solidFill>
                <a:effectLst>
                  <a:glow rad="63500">
                    <a:schemeClr val="tx1"/>
                  </a:glow>
                </a:effectLst>
              </a:rPr>
              <a:t>Use the “copycat” tool </a:t>
            </a:r>
            <a:r>
              <a:rPr lang="en-GB" sz="2400" b="1" i="1" dirty="0" smtClean="0">
                <a:ln>
                  <a:solidFill>
                    <a:schemeClr val="tx1"/>
                  </a:solidFill>
                </a:ln>
                <a:solidFill>
                  <a:schemeClr val="bg1"/>
                </a:solidFill>
                <a:effectLst>
                  <a:glow rad="63500">
                    <a:schemeClr val="tx1"/>
                  </a:glow>
                </a:effectLst>
              </a:rPr>
              <a:t> </a:t>
            </a:r>
            <a:r>
              <a:rPr lang="en-GB" sz="2400" dirty="0" smtClean="0">
                <a:ln>
                  <a:solidFill>
                    <a:schemeClr val="tx1"/>
                  </a:solidFill>
                </a:ln>
                <a:solidFill>
                  <a:schemeClr val="bg1"/>
                </a:solidFill>
                <a:effectLst>
                  <a:glow rad="63500">
                    <a:schemeClr val="tx1"/>
                  </a:glow>
                </a:effectLst>
              </a:rPr>
              <a:t>(See Dig Deeper </a:t>
            </a:r>
            <a:r>
              <a:rPr lang="en-GB" sz="2400" dirty="0" err="1" smtClean="0">
                <a:ln>
                  <a:solidFill>
                    <a:schemeClr val="tx1"/>
                  </a:solidFill>
                </a:ln>
                <a:solidFill>
                  <a:schemeClr val="bg1"/>
                </a:solidFill>
                <a:effectLst>
                  <a:glow rad="63500">
                    <a:schemeClr val="tx1"/>
                  </a:glow>
                </a:effectLst>
              </a:rPr>
              <a:t>ch.</a:t>
            </a:r>
            <a:r>
              <a:rPr lang="en-GB" sz="2400" dirty="0" smtClean="0">
                <a:ln>
                  <a:solidFill>
                    <a:schemeClr val="tx1"/>
                  </a:solidFill>
                </a:ln>
                <a:solidFill>
                  <a:schemeClr val="bg1"/>
                </a:solidFill>
                <a:effectLst>
                  <a:glow rad="63500">
                    <a:schemeClr val="tx1"/>
                  </a:glow>
                </a:effectLst>
              </a:rPr>
              <a:t> </a:t>
            </a:r>
            <a:r>
              <a:rPr lang="en-GB" sz="2400" dirty="0" smtClean="0">
                <a:ln>
                  <a:solidFill>
                    <a:schemeClr val="tx1"/>
                  </a:solidFill>
                </a:ln>
                <a:solidFill>
                  <a:schemeClr val="bg1"/>
                </a:solidFill>
                <a:effectLst>
                  <a:glow rad="63500">
                    <a:schemeClr val="tx1"/>
                  </a:glow>
                </a:effectLst>
              </a:rPr>
              <a:t>14)</a:t>
            </a:r>
          </a:p>
          <a:p>
            <a:pPr marL="1076325" lvl="3" indent="-361950">
              <a:buClr>
                <a:schemeClr val="bg1"/>
              </a:buClr>
              <a:buSzPct val="50000"/>
              <a:buFont typeface="Wingdings" panose="05000000000000000000" pitchFamily="2" charset="2"/>
              <a:buChar char="Ø"/>
            </a:pPr>
            <a:r>
              <a:rPr lang="en-GB" sz="2400" b="1" dirty="0" smtClean="0">
                <a:ln>
                  <a:solidFill>
                    <a:schemeClr val="tx1"/>
                  </a:solidFill>
                </a:ln>
                <a:solidFill>
                  <a:schemeClr val="bg1"/>
                </a:solidFill>
                <a:effectLst>
                  <a:glow rad="63500">
                    <a:schemeClr val="tx1"/>
                  </a:glow>
                </a:effectLst>
              </a:rPr>
              <a:t>Wait on God for his perfect time</a:t>
            </a:r>
          </a:p>
          <a:p>
            <a:pPr marL="1076325" lvl="3" indent="-361950">
              <a:buClr>
                <a:schemeClr val="bg1"/>
              </a:buClr>
              <a:buSzPct val="50000"/>
              <a:buFont typeface="Wingdings" panose="05000000000000000000" pitchFamily="2" charset="2"/>
              <a:buChar char="Ø"/>
            </a:pPr>
            <a:r>
              <a:rPr lang="en-GB" sz="3200" b="1" dirty="0" smtClean="0">
                <a:ln>
                  <a:solidFill>
                    <a:schemeClr val="tx1"/>
                  </a:solidFill>
                </a:ln>
                <a:solidFill>
                  <a:schemeClr val="bg1"/>
                </a:solidFill>
                <a:effectLst>
                  <a:glow rad="63500">
                    <a:schemeClr val="tx1"/>
                  </a:glow>
                </a:effectLst>
              </a:rPr>
              <a:t>Seize the day</a:t>
            </a:r>
            <a:endParaRPr lang="en-GB" sz="3200" b="1" dirty="0" smtClean="0">
              <a:ln>
                <a:solidFill>
                  <a:schemeClr val="tx1"/>
                </a:solidFill>
              </a:ln>
              <a:solidFill>
                <a:schemeClr val="bg1"/>
              </a:solidFill>
              <a:effectLst>
                <a:glow rad="63500">
                  <a:schemeClr val="tx1"/>
                </a:glow>
              </a:effectLst>
            </a:endParaRPr>
          </a:p>
        </p:txBody>
      </p:sp>
    </p:spTree>
    <p:extLst>
      <p:ext uri="{BB962C8B-B14F-4D97-AF65-F5344CB8AC3E}">
        <p14:creationId xmlns:p14="http://schemas.microsoft.com/office/powerpoint/2010/main" val="305340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3908762"/>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wait on God</a:t>
            </a:r>
          </a:p>
          <a:p>
            <a:pPr marL="514350" indent="-514350">
              <a:buFont typeface="+mj-lt"/>
              <a:buAutoNum type="arabicPeriod"/>
            </a:pPr>
            <a:r>
              <a:rPr lang="en-GB" sz="2400" b="1" dirty="0" smtClean="0">
                <a:ln>
                  <a:solidFill>
                    <a:schemeClr val="tx1"/>
                  </a:solidFill>
                </a:ln>
                <a:solidFill>
                  <a:srgbClr val="002060"/>
                </a:solidFill>
                <a:effectLst>
                  <a:glow rad="63500">
                    <a:srgbClr val="FFFF00"/>
                  </a:glow>
                </a:effectLst>
              </a:rPr>
              <a:t>Nehemiah learned to work with people</a:t>
            </a:r>
          </a:p>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wrestle with problems</a:t>
            </a:r>
          </a:p>
          <a:p>
            <a:pPr marL="542925">
              <a:buClr>
                <a:srgbClr val="00B0F0"/>
              </a:buClr>
              <a:buSzPct val="50000"/>
            </a:pPr>
            <a:r>
              <a:rPr lang="en-GB" sz="3200" b="1" dirty="0">
                <a:ln>
                  <a:solidFill>
                    <a:schemeClr val="tx1"/>
                  </a:solidFill>
                </a:ln>
                <a:solidFill>
                  <a:srgbClr val="FF0000"/>
                </a:solidFill>
                <a:effectLst>
                  <a:glow rad="127000">
                    <a:srgbClr val="FFFF00"/>
                  </a:glow>
                </a:effectLst>
              </a:rPr>
              <a:t>	</a:t>
            </a:r>
            <a:endParaRPr lang="en-GB" sz="3200" b="1" dirty="0" smtClean="0">
              <a:ln>
                <a:solidFill>
                  <a:schemeClr val="tx1"/>
                </a:solidFill>
              </a:ln>
              <a:solidFill>
                <a:srgbClr val="FF0000"/>
              </a:solidFill>
              <a:effectLst>
                <a:glow rad="127000">
                  <a:srgbClr val="FFFF00"/>
                </a:glow>
              </a:effectLst>
            </a:endParaRPr>
          </a:p>
          <a:p>
            <a:pPr>
              <a:buClr>
                <a:srgbClr val="00B0F0"/>
              </a:buClr>
              <a:buSzPct val="50000"/>
            </a:pPr>
            <a:r>
              <a:rPr lang="en-GB" sz="3200" b="1" dirty="0" smtClean="0">
                <a:ln>
                  <a:solidFill>
                    <a:schemeClr val="tx1"/>
                  </a:solidFill>
                </a:ln>
                <a:solidFill>
                  <a:srgbClr val="002060"/>
                </a:solidFill>
                <a:effectLst>
                  <a:glow rad="63500">
                    <a:srgbClr val="FFFF00"/>
                  </a:glow>
                </a:effectLst>
              </a:rPr>
              <a:t>Lessons:</a:t>
            </a:r>
            <a:r>
              <a:rPr lang="en-GB" sz="3200" b="1" dirty="0" smtClean="0">
                <a:ln>
                  <a:solidFill>
                    <a:schemeClr val="tx1"/>
                  </a:solidFill>
                </a:ln>
                <a:solidFill>
                  <a:srgbClr val="FF0000"/>
                </a:solidFill>
                <a:effectLst>
                  <a:glow rad="127000">
                    <a:srgbClr val="FFFF00"/>
                  </a:glow>
                </a:effectLst>
              </a:rPr>
              <a:t> </a:t>
            </a:r>
          </a:p>
          <a:p>
            <a:pPr marL="1076325" lvl="3" indent="-361950">
              <a:buClr>
                <a:schemeClr val="bg1"/>
              </a:buClr>
              <a:buSzPct val="50000"/>
              <a:buFont typeface="Wingdings" panose="05000000000000000000" pitchFamily="2" charset="2"/>
              <a:buChar char="Ø"/>
            </a:pPr>
            <a:r>
              <a:rPr lang="en-GB" sz="2400" b="1" dirty="0" smtClean="0">
                <a:ln>
                  <a:solidFill>
                    <a:schemeClr val="tx1"/>
                  </a:solidFill>
                </a:ln>
                <a:solidFill>
                  <a:schemeClr val="bg1"/>
                </a:solidFill>
                <a:effectLst>
                  <a:glow rad="63500">
                    <a:schemeClr val="tx1"/>
                  </a:glow>
                </a:effectLst>
              </a:rPr>
              <a:t>Use the “copycat” tool </a:t>
            </a:r>
            <a:r>
              <a:rPr lang="en-GB" sz="2400" b="1" i="1" dirty="0" smtClean="0">
                <a:ln>
                  <a:solidFill>
                    <a:schemeClr val="tx1"/>
                  </a:solidFill>
                </a:ln>
                <a:solidFill>
                  <a:schemeClr val="bg1"/>
                </a:solidFill>
                <a:effectLst>
                  <a:glow rad="63500">
                    <a:schemeClr val="tx1"/>
                  </a:glow>
                </a:effectLst>
              </a:rPr>
              <a:t> </a:t>
            </a:r>
            <a:r>
              <a:rPr lang="en-GB" sz="2400" dirty="0" smtClean="0">
                <a:ln>
                  <a:solidFill>
                    <a:schemeClr val="tx1"/>
                  </a:solidFill>
                </a:ln>
                <a:solidFill>
                  <a:schemeClr val="bg1"/>
                </a:solidFill>
                <a:effectLst>
                  <a:glow rad="63500">
                    <a:schemeClr val="tx1"/>
                  </a:glow>
                </a:effectLst>
              </a:rPr>
              <a:t>(See Dig Deeper </a:t>
            </a:r>
            <a:r>
              <a:rPr lang="en-GB" sz="2400" dirty="0" err="1" smtClean="0">
                <a:ln>
                  <a:solidFill>
                    <a:schemeClr val="tx1"/>
                  </a:solidFill>
                </a:ln>
                <a:solidFill>
                  <a:schemeClr val="bg1"/>
                </a:solidFill>
                <a:effectLst>
                  <a:glow rad="63500">
                    <a:schemeClr val="tx1"/>
                  </a:glow>
                </a:effectLst>
              </a:rPr>
              <a:t>ch.</a:t>
            </a:r>
            <a:r>
              <a:rPr lang="en-GB" sz="2400" dirty="0" smtClean="0">
                <a:ln>
                  <a:solidFill>
                    <a:schemeClr val="tx1"/>
                  </a:solidFill>
                </a:ln>
                <a:solidFill>
                  <a:schemeClr val="bg1"/>
                </a:solidFill>
                <a:effectLst>
                  <a:glow rad="63500">
                    <a:schemeClr val="tx1"/>
                  </a:glow>
                </a:effectLst>
              </a:rPr>
              <a:t> </a:t>
            </a:r>
            <a:r>
              <a:rPr lang="en-GB" sz="2400" dirty="0" smtClean="0">
                <a:ln>
                  <a:solidFill>
                    <a:schemeClr val="tx1"/>
                  </a:solidFill>
                </a:ln>
                <a:solidFill>
                  <a:schemeClr val="bg1"/>
                </a:solidFill>
                <a:effectLst>
                  <a:glow rad="63500">
                    <a:schemeClr val="tx1"/>
                  </a:glow>
                </a:effectLst>
              </a:rPr>
              <a:t>14)</a:t>
            </a:r>
          </a:p>
          <a:p>
            <a:pPr marL="1076325" lvl="3" indent="-361950">
              <a:buClr>
                <a:schemeClr val="bg1"/>
              </a:buClr>
              <a:buSzPct val="50000"/>
              <a:buFont typeface="Wingdings" panose="05000000000000000000" pitchFamily="2" charset="2"/>
              <a:buChar char="Ø"/>
            </a:pPr>
            <a:r>
              <a:rPr lang="en-GB" sz="2400" b="1" dirty="0" smtClean="0">
                <a:ln>
                  <a:solidFill>
                    <a:schemeClr val="tx1"/>
                  </a:solidFill>
                </a:ln>
                <a:solidFill>
                  <a:schemeClr val="bg1"/>
                </a:solidFill>
                <a:effectLst>
                  <a:glow rad="63500">
                    <a:schemeClr val="tx1"/>
                  </a:glow>
                </a:effectLst>
              </a:rPr>
              <a:t>Wait on God for his perfect time</a:t>
            </a:r>
          </a:p>
          <a:p>
            <a:pPr marL="1076325" lvl="3" indent="-361950">
              <a:buClr>
                <a:schemeClr val="bg1"/>
              </a:buClr>
              <a:buSzPct val="50000"/>
              <a:buFont typeface="Wingdings" panose="05000000000000000000" pitchFamily="2" charset="2"/>
              <a:buChar char="Ø"/>
            </a:pPr>
            <a:r>
              <a:rPr lang="en-GB" sz="2400" b="1" dirty="0" smtClean="0">
                <a:ln>
                  <a:solidFill>
                    <a:schemeClr val="tx1"/>
                  </a:solidFill>
                </a:ln>
                <a:solidFill>
                  <a:schemeClr val="bg1"/>
                </a:solidFill>
                <a:effectLst>
                  <a:glow rad="63500">
                    <a:schemeClr val="tx1"/>
                  </a:glow>
                </a:effectLst>
              </a:rPr>
              <a:t>Seize the day</a:t>
            </a:r>
            <a:endParaRPr lang="en-GB" sz="2400" b="1" dirty="0" smtClean="0">
              <a:ln>
                <a:solidFill>
                  <a:schemeClr val="tx1"/>
                </a:solidFill>
              </a:ln>
              <a:solidFill>
                <a:schemeClr val="bg1"/>
              </a:solidFill>
              <a:effectLst>
                <a:glow rad="63500">
                  <a:schemeClr val="tx1"/>
                </a:glow>
              </a:effectLst>
            </a:endParaRPr>
          </a:p>
          <a:p>
            <a:pPr marL="1076325" lvl="3" indent="-361950">
              <a:buClr>
                <a:schemeClr val="bg1"/>
              </a:buClr>
              <a:buSzPct val="50000"/>
              <a:buFont typeface="Wingdings" panose="05000000000000000000" pitchFamily="2" charset="2"/>
              <a:buChar char="Ø"/>
            </a:pPr>
            <a:r>
              <a:rPr lang="en-GB" sz="3200" b="1" dirty="0" smtClean="0">
                <a:ln>
                  <a:solidFill>
                    <a:schemeClr val="tx1"/>
                  </a:solidFill>
                </a:ln>
                <a:solidFill>
                  <a:schemeClr val="bg1"/>
                </a:solidFill>
                <a:effectLst>
                  <a:glow rad="63500">
                    <a:schemeClr val="tx1"/>
                  </a:glow>
                </a:effectLst>
              </a:rPr>
              <a:t>Persevere despite the setbacks </a:t>
            </a:r>
            <a:endParaRPr lang="en-GB" sz="3200" b="1" dirty="0" smtClean="0">
              <a:ln>
                <a:solidFill>
                  <a:schemeClr val="tx1"/>
                </a:solidFill>
              </a:ln>
              <a:solidFill>
                <a:schemeClr val="bg1"/>
              </a:solidFill>
              <a:effectLst>
                <a:glow rad="63500">
                  <a:schemeClr val="tx1"/>
                </a:glow>
              </a:effectLst>
            </a:endParaRPr>
          </a:p>
        </p:txBody>
      </p:sp>
    </p:spTree>
    <p:extLst>
      <p:ext uri="{BB962C8B-B14F-4D97-AF65-F5344CB8AC3E}">
        <p14:creationId xmlns:p14="http://schemas.microsoft.com/office/powerpoint/2010/main" val="2264940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077218"/>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p>
          <a:p>
            <a:pPr marL="914400" lvl="1" indent="-45720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Whilst waiting, he prayed</a:t>
            </a:r>
            <a:endParaRPr lang="en-GB" sz="3200" b="1" dirty="0">
              <a:ln>
                <a:solidFill>
                  <a:schemeClr val="tx1"/>
                </a:solidFill>
              </a:ln>
              <a:solidFill>
                <a:schemeClr val="bg1"/>
              </a:solidFill>
              <a:effectLst>
                <a:glow rad="63500">
                  <a:schemeClr val="tx1"/>
                </a:glow>
              </a:effectLst>
            </a:endParaRPr>
          </a:p>
        </p:txBody>
      </p:sp>
    </p:spTree>
    <p:extLst>
      <p:ext uri="{BB962C8B-B14F-4D97-AF65-F5344CB8AC3E}">
        <p14:creationId xmlns:p14="http://schemas.microsoft.com/office/powerpoint/2010/main" val="9838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1"/>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artisticFilmGrain/>
                      </a14:imgEffect>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077218"/>
          </a:xfrm>
          <a:prstGeom prst="rect">
            <a:avLst/>
          </a:prstGeom>
          <a:blipFill dpi="0" rotWithShape="1">
            <a:blip r:embed="rId7">
              <a:alphaModFix amt="36000"/>
              <a:extLst>
                <a:ext uri="{BEBA8EAE-BF5A-486C-A8C5-ECC9F3942E4B}">
                  <a14:imgProps xmlns:a14="http://schemas.microsoft.com/office/drawing/2010/main">
                    <a14:imgLayer r:embed="rId6">
                      <a14:imgEffect>
                        <a14:saturation sat="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p>
          <a:p>
            <a:pPr marL="914400" lvl="1" indent="-45720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Whilst waiting, he prayed</a:t>
            </a:r>
            <a:endParaRPr lang="en-GB" sz="3200" b="1" dirty="0">
              <a:ln>
                <a:solidFill>
                  <a:schemeClr val="tx1"/>
                </a:solidFill>
              </a:ln>
              <a:solidFill>
                <a:schemeClr val="bg1"/>
              </a:solidFill>
              <a:effectLst>
                <a:glow rad="63500">
                  <a:schemeClr val="tx1"/>
                </a:glow>
              </a:effectLst>
            </a:endParaRPr>
          </a:p>
        </p:txBody>
      </p:sp>
      <p:sp>
        <p:nvSpPr>
          <p:cNvPr id="4" name="TextBox 3"/>
          <p:cNvSpPr txBox="1"/>
          <p:nvPr/>
        </p:nvSpPr>
        <p:spPr>
          <a:xfrm>
            <a:off x="0" y="2562002"/>
            <a:ext cx="9144000" cy="523220"/>
          </a:xfrm>
          <a:prstGeom prst="rect">
            <a:avLst/>
          </a:prstGeom>
          <a:blipFill dpi="0" rotWithShape="1">
            <a:blip r:embed="rId8">
              <a:extLst>
                <a:ext uri="{BEBA8EAE-BF5A-486C-A8C5-ECC9F3942E4B}">
                  <a14:imgProps xmlns:a14="http://schemas.microsoft.com/office/drawing/2010/main">
                    <a14:imgLayer r:embed="rId6">
                      <a14:imgEffect>
                        <a14:artisticFilmGrain/>
                      </a14:imgEffect>
                    </a14:imgLayer>
                  </a14:imgProps>
                </a:ext>
              </a:extLst>
            </a:blip>
            <a:srcRect/>
            <a:tile tx="0" ty="0" sx="100000" sy="100000" flip="none" algn="tl"/>
          </a:blipFill>
        </p:spPr>
        <p:txBody>
          <a:bodyPr wrap="square" rtlCol="0">
            <a:spAutoFit/>
          </a:bodyPr>
          <a:lstStyle/>
          <a:p>
            <a:r>
              <a:rPr lang="en-GB" sz="2800" b="1" dirty="0" smtClean="0"/>
              <a:t>	</a:t>
            </a:r>
            <a:r>
              <a:rPr lang="en-GB" sz="2800" b="1" dirty="0" smtClean="0">
                <a:ln>
                  <a:solidFill>
                    <a:schemeClr val="tx1"/>
                  </a:solidFill>
                </a:ln>
                <a:solidFill>
                  <a:srgbClr val="00B0F0"/>
                </a:solidFill>
                <a:effectLst>
                  <a:glow rad="50800">
                    <a:schemeClr val="bg1"/>
                  </a:glow>
                </a:effectLst>
              </a:rPr>
              <a:t>“</a:t>
            </a:r>
            <a:r>
              <a:rPr lang="en-GB" sz="2800" b="1" i="1" dirty="0" smtClean="0">
                <a:ln>
                  <a:solidFill>
                    <a:schemeClr val="tx1"/>
                  </a:solidFill>
                </a:ln>
                <a:solidFill>
                  <a:srgbClr val="00B0F0"/>
                </a:solidFill>
                <a:effectLst>
                  <a:glow rad="63500">
                    <a:schemeClr val="bg1"/>
                  </a:glow>
                  <a:outerShdw blurRad="38100" dist="38100" dir="2700000" algn="tl">
                    <a:srgbClr val="000000">
                      <a:alpha val="43137"/>
                    </a:srgbClr>
                  </a:outerShdw>
                </a:effectLst>
              </a:rPr>
              <a:t>Pray without ceasing”  </a:t>
            </a:r>
            <a:r>
              <a:rPr lang="en-GB" sz="2800" b="1" dirty="0" smtClean="0">
                <a:ln>
                  <a:solidFill>
                    <a:schemeClr val="tx1"/>
                  </a:solidFill>
                </a:ln>
                <a:solidFill>
                  <a:srgbClr val="00B0F0"/>
                </a:solidFill>
                <a:effectLst>
                  <a:glow rad="63500">
                    <a:schemeClr val="bg1"/>
                  </a:glow>
                  <a:outerShdw blurRad="38100" dist="38100" dir="2700000" algn="tl">
                    <a:srgbClr val="000000">
                      <a:alpha val="43137"/>
                    </a:srgbClr>
                  </a:outerShdw>
                </a:effectLst>
              </a:rPr>
              <a:t>1 Thess 5:17</a:t>
            </a:r>
            <a:endParaRPr lang="en-GB" sz="2800" b="1" i="1" dirty="0">
              <a:ln>
                <a:solidFill>
                  <a:schemeClr val="tx1"/>
                </a:solidFill>
              </a:ln>
              <a:solidFill>
                <a:srgbClr val="00B0F0"/>
              </a:solidFill>
              <a:effectLst>
                <a:glow rad="63500">
                  <a:schemeClr val="bg1"/>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677023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446550"/>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prayed</a:t>
            </a:r>
          </a:p>
          <a:p>
            <a:pPr marL="914400" lvl="1" indent="-45720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Whilst waiting, he developed patience</a:t>
            </a:r>
            <a:endParaRPr lang="en-GB" sz="3200" b="1" dirty="0">
              <a:ln>
                <a:solidFill>
                  <a:schemeClr val="tx1"/>
                </a:solidFill>
              </a:ln>
              <a:solidFill>
                <a:schemeClr val="bg1"/>
              </a:solidFill>
              <a:effectLst>
                <a:glow rad="63500">
                  <a:schemeClr val="tx1"/>
                </a:glow>
              </a:effectLst>
            </a:endParaRPr>
          </a:p>
        </p:txBody>
      </p:sp>
    </p:spTree>
    <p:extLst>
      <p:ext uri="{BB962C8B-B14F-4D97-AF65-F5344CB8AC3E}">
        <p14:creationId xmlns:p14="http://schemas.microsoft.com/office/powerpoint/2010/main" val="214216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1815882"/>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prayed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developed patience</a:t>
            </a:r>
          </a:p>
          <a:p>
            <a:pPr marL="914400" lvl="1" indent="-45720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Whilst waiting, he planned</a:t>
            </a:r>
            <a:endParaRPr lang="en-GB" sz="3200" b="1" dirty="0">
              <a:ln>
                <a:solidFill>
                  <a:schemeClr val="tx1"/>
                </a:solidFill>
              </a:ln>
              <a:solidFill>
                <a:schemeClr val="bg1"/>
              </a:solidFill>
              <a:effectLst>
                <a:glow rad="63500">
                  <a:schemeClr val="tx1"/>
                </a:glow>
              </a:effectLst>
            </a:endParaRPr>
          </a:p>
        </p:txBody>
      </p:sp>
    </p:spTree>
    <p:extLst>
      <p:ext uri="{BB962C8B-B14F-4D97-AF65-F5344CB8AC3E}">
        <p14:creationId xmlns:p14="http://schemas.microsoft.com/office/powerpoint/2010/main" val="861902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308324"/>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prayed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developed patience</a:t>
            </a:r>
          </a:p>
          <a:p>
            <a:pPr marL="914400" lvl="1" indent="-45720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Whilst waiting, he planned</a:t>
            </a:r>
          </a:p>
          <a:p>
            <a:pPr marL="1371600" lvl="2" indent="-457200">
              <a:buFont typeface="Arial" panose="020B0604020202020204" pitchFamily="34" charset="0"/>
              <a:buChar char="•"/>
            </a:pPr>
            <a:r>
              <a:rPr lang="en-GB" sz="2800" b="1" dirty="0" smtClean="0">
                <a:ln>
                  <a:solidFill>
                    <a:schemeClr val="tx1"/>
                  </a:solidFill>
                </a:ln>
                <a:solidFill>
                  <a:srgbClr val="0070C0"/>
                </a:solidFill>
                <a:effectLst>
                  <a:glow rad="63500">
                    <a:srgbClr val="FFFF00"/>
                  </a:glow>
                </a:effectLst>
              </a:rPr>
              <a:t>He gave the king a time</a:t>
            </a:r>
            <a:endParaRPr lang="en-GB" sz="2800" b="1" dirty="0">
              <a:ln>
                <a:solidFill>
                  <a:schemeClr val="tx1"/>
                </a:solidFill>
              </a:ln>
              <a:solidFill>
                <a:srgbClr val="0070C0"/>
              </a:solidFill>
              <a:effectLst>
                <a:glow rad="63500">
                  <a:srgbClr val="FFFF00"/>
                </a:glow>
              </a:effectLst>
            </a:endParaRPr>
          </a:p>
        </p:txBody>
      </p:sp>
    </p:spTree>
    <p:extLst>
      <p:ext uri="{BB962C8B-B14F-4D97-AF65-F5344CB8AC3E}">
        <p14:creationId xmlns:p14="http://schemas.microsoft.com/office/powerpoint/2010/main" val="3027414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554545"/>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prayed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developed patience</a:t>
            </a:r>
          </a:p>
          <a:p>
            <a:pPr marL="914400" lvl="1" indent="-45720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Whilst waiting, he planned</a:t>
            </a:r>
          </a:p>
          <a:p>
            <a:pPr marL="1371600" lvl="2" indent="-457200">
              <a:buFont typeface="Arial" panose="020B0604020202020204" pitchFamily="34" charset="0"/>
              <a:buChar char="•"/>
            </a:pPr>
            <a:r>
              <a:rPr lang="en-GB" sz="2000" b="1" dirty="0" smtClean="0">
                <a:ln>
                  <a:solidFill>
                    <a:schemeClr val="tx1"/>
                  </a:solidFill>
                </a:ln>
                <a:solidFill>
                  <a:srgbClr val="0070C0"/>
                </a:solidFill>
                <a:effectLst>
                  <a:glow rad="63500">
                    <a:srgbClr val="FFFF00"/>
                  </a:glow>
                </a:effectLst>
              </a:rPr>
              <a:t>He gave the king a time</a:t>
            </a:r>
          </a:p>
          <a:p>
            <a:pPr marL="1371600" lvl="2" indent="-457200">
              <a:buFont typeface="Arial" panose="020B0604020202020204" pitchFamily="34" charset="0"/>
              <a:buChar char="•"/>
            </a:pPr>
            <a:r>
              <a:rPr lang="en-GB" sz="2800" b="1" dirty="0" smtClean="0">
                <a:ln>
                  <a:solidFill>
                    <a:schemeClr val="tx1"/>
                  </a:solidFill>
                </a:ln>
                <a:solidFill>
                  <a:srgbClr val="0070C0"/>
                </a:solidFill>
                <a:effectLst>
                  <a:glow rad="63500">
                    <a:srgbClr val="FFFF00"/>
                  </a:glow>
                </a:effectLst>
              </a:rPr>
              <a:t>He made specific request for safe passage</a:t>
            </a:r>
            <a:endParaRPr lang="en-GB" sz="2800" b="1" dirty="0">
              <a:ln>
                <a:solidFill>
                  <a:schemeClr val="tx1"/>
                </a:solidFill>
              </a:ln>
              <a:solidFill>
                <a:srgbClr val="0070C0"/>
              </a:solidFill>
              <a:effectLst>
                <a:glow rad="63500">
                  <a:srgbClr val="FFFF00"/>
                </a:glow>
              </a:effectLst>
            </a:endParaRPr>
          </a:p>
        </p:txBody>
      </p:sp>
    </p:spTree>
    <p:extLst>
      <p:ext uri="{BB962C8B-B14F-4D97-AF65-F5344CB8AC3E}">
        <p14:creationId xmlns:p14="http://schemas.microsoft.com/office/powerpoint/2010/main" val="1360961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duotone>
              <a:schemeClr val="accent6">
                <a:shade val="45000"/>
                <a:satMod val="135000"/>
              </a:schemeClr>
              <a:prstClr val="white"/>
            </a:duotone>
            <a:extLst>
              <a:ext uri="{BEBA8EAE-BF5A-486C-A8C5-ECC9F3942E4B}">
                <a14:imgProps xmlns:a14="http://schemas.microsoft.com/office/drawing/2010/main">
                  <a14:imgLayer r:embed="rId3">
                    <a14:imgEffect>
                      <a14:colorTemperature colorTemp="2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0"/>
            <a:ext cx="9144000" cy="6857999"/>
          </a:xfrm>
          <a:prstGeom prst="rect">
            <a:avLst/>
          </a:prstGeom>
          <a:blipFill>
            <a:blip r:embed="rId4">
              <a:duotone>
                <a:schemeClr val="accent6">
                  <a:shade val="45000"/>
                  <a:satMod val="135000"/>
                </a:schemeClr>
                <a:prstClr val="white"/>
              </a:duotone>
            </a:blip>
            <a:tile tx="0" ty="0" sx="100000" sy="100000" flip="none" algn="tl"/>
          </a:blipFill>
        </p:spPr>
      </p:pic>
      <p:sp>
        <p:nvSpPr>
          <p:cNvPr id="3" name="Title 2"/>
          <p:cNvSpPr>
            <a:spLocks noGrp="1"/>
          </p:cNvSpPr>
          <p:nvPr>
            <p:ph type="title"/>
          </p:nvPr>
        </p:nvSpPr>
        <p:spPr>
          <a:xfrm>
            <a:off x="0" y="0"/>
            <a:ext cx="9144000" cy="1484784"/>
          </a:xfrm>
          <a:blipFill dpi="0" rotWithShape="1">
            <a:blip r:embed="rId5">
              <a:extLst>
                <a:ext uri="{BEBA8EAE-BF5A-486C-A8C5-ECC9F3942E4B}">
                  <a14:imgProps xmlns:a14="http://schemas.microsoft.com/office/drawing/2010/main">
                    <a14:imgLayer r:embed="rId6">
                      <a14:imgEffect>
                        <a14:sharpenSoften amount="-100000"/>
                      </a14:imgEffect>
                      <a14:imgEffect>
                        <a14:saturation sat="40000"/>
                      </a14:imgEffect>
                      <a14:imgEffect>
                        <a14:brightnessContrast bright="40000"/>
                      </a14:imgEffect>
                    </a14:imgLayer>
                  </a14:imgProps>
                </a:ext>
              </a:extLst>
            </a:blip>
            <a:srcRect/>
            <a:tile tx="0" ty="0" sx="100000" sy="100000" flip="none" algn="tl"/>
          </a:blipFill>
        </p:spPr>
        <p:txBody>
          <a:bodyPr>
            <a:normAutofit/>
          </a:bodyPr>
          <a:lstStyle/>
          <a:p>
            <a: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“Carpe diem et patientia”</a:t>
            </a:r>
            <a:br>
              <a:rPr lang="en-GB" sz="3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br>
            <a:r>
              <a:rPr lang="en-GB" sz="2200" b="1" dirty="0" smtClean="0">
                <a:ln>
                  <a:solidFill>
                    <a:schemeClr val="tx1"/>
                  </a:solidFill>
                </a:ln>
                <a:solidFill>
                  <a:schemeClr val="accent6">
                    <a:lumMod val="50000"/>
                  </a:schemeClr>
                </a:solidFill>
                <a:effectLst>
                  <a:glow rad="127000">
                    <a:srgbClr val="FFFF00"/>
                  </a:glow>
                  <a:outerShdw blurRad="38100" dist="38100" dir="2700000" algn="tl">
                    <a:srgbClr val="000000">
                      <a:alpha val="43137"/>
                    </a:srgbClr>
                  </a:outerShdw>
                </a:effectLst>
              </a:rPr>
              <a:t>(Seize the day and endure)</a:t>
            </a:r>
            <a:r>
              <a:rPr lang="en-GB" b="1" dirty="0" smtClean="0">
                <a:ln>
                  <a:solidFill>
                    <a:schemeClr val="tx1"/>
                  </a:solidFill>
                </a:ln>
                <a:solidFill>
                  <a:schemeClr val="accent6">
                    <a:lumMod val="50000"/>
                  </a:schemeClr>
                </a:solidFill>
                <a:effectLst>
                  <a:glow rad="127000">
                    <a:srgbClr val="FFFF00"/>
                  </a:glow>
                </a:effectLst>
              </a:rPr>
              <a:t/>
            </a:r>
            <a:br>
              <a:rPr lang="en-GB" b="1" dirty="0" smtClean="0">
                <a:ln>
                  <a:solidFill>
                    <a:schemeClr val="tx1"/>
                  </a:solidFill>
                </a:ln>
                <a:solidFill>
                  <a:schemeClr val="accent6">
                    <a:lumMod val="50000"/>
                  </a:schemeClr>
                </a:solidFill>
                <a:effectLst>
                  <a:glow rad="127000">
                    <a:srgbClr val="FFFF00"/>
                  </a:glow>
                </a:effectLst>
              </a:rPr>
            </a:br>
            <a:r>
              <a:rPr lang="en-GB" sz="2400" b="1" dirty="0" smtClean="0">
                <a:ln>
                  <a:solidFill>
                    <a:schemeClr val="tx1"/>
                  </a:solidFill>
                </a:ln>
                <a:solidFill>
                  <a:schemeClr val="accent6">
                    <a:lumMod val="50000"/>
                  </a:schemeClr>
                </a:solidFill>
                <a:effectLst>
                  <a:glow rad="127000">
                    <a:srgbClr val="FFFF00"/>
                  </a:glow>
                </a:effectLst>
              </a:rPr>
              <a:t>Nehemiah 2:1-20</a:t>
            </a:r>
            <a:endParaRPr lang="en-GB" sz="2400" b="1" dirty="0">
              <a:ln>
                <a:solidFill>
                  <a:schemeClr val="tx1"/>
                </a:solidFill>
              </a:ln>
              <a:solidFill>
                <a:schemeClr val="accent6">
                  <a:lumMod val="50000"/>
                </a:schemeClr>
              </a:solidFill>
              <a:effectLst>
                <a:glow rad="127000">
                  <a:srgbClr val="FFFF00"/>
                </a:glow>
              </a:effectLst>
            </a:endParaRPr>
          </a:p>
        </p:txBody>
      </p:sp>
      <p:sp>
        <p:nvSpPr>
          <p:cNvPr id="2" name="TextBox 1"/>
          <p:cNvSpPr txBox="1"/>
          <p:nvPr/>
        </p:nvSpPr>
        <p:spPr>
          <a:xfrm>
            <a:off x="0" y="1484784"/>
            <a:ext cx="9144000" cy="2862322"/>
          </a:xfrm>
          <a:prstGeom prst="rect">
            <a:avLst/>
          </a:prstGeom>
          <a:blipFill dpi="0" rotWithShape="1">
            <a:blip r:embed="rId7">
              <a:alphaModFix amt="36000"/>
              <a:extLst>
                <a:ext uri="{BEBA8EAE-BF5A-486C-A8C5-ECC9F3942E4B}">
                  <a14:imgProps xmlns:a14="http://schemas.microsoft.com/office/drawing/2010/main">
                    <a14:imgLayer r:embed="rId6">
                      <a14:imgEffect>
                        <a14:sharpenSoften amount="-100000"/>
                      </a14:imgEffect>
                    </a14:imgLayer>
                  </a14:imgProps>
                </a:ext>
              </a:extLst>
            </a:blip>
            <a:srcRect/>
            <a:tile tx="0" ty="0" sx="100000" sy="100000" flip="none" algn="tl"/>
          </a:blipFill>
          <a:ln>
            <a:solidFill>
              <a:schemeClr val="tx1"/>
            </a:solidFill>
          </a:ln>
          <a:effectLst>
            <a:glow>
              <a:schemeClr val="bg1"/>
            </a:glow>
          </a:effectLst>
        </p:spPr>
        <p:txBody>
          <a:bodyPr wrap="square" rtlCol="0">
            <a:spAutoFit/>
          </a:bodyPr>
          <a:lstStyle/>
          <a:p>
            <a:pPr marL="514350" indent="-514350">
              <a:buFont typeface="+mj-lt"/>
              <a:buAutoNum type="arabicPeriod"/>
            </a:pPr>
            <a:r>
              <a:rPr lang="en-GB" sz="3200" b="1" dirty="0" smtClean="0">
                <a:ln>
                  <a:solidFill>
                    <a:schemeClr val="tx1"/>
                  </a:solidFill>
                </a:ln>
                <a:solidFill>
                  <a:srgbClr val="002060"/>
                </a:solidFill>
                <a:effectLst>
                  <a:glow rad="63500">
                    <a:srgbClr val="FFFF00"/>
                  </a:glow>
                </a:effectLst>
              </a:rPr>
              <a:t>Nehemiah learned to wait on God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prayed</a:t>
            </a:r>
          </a:p>
          <a:p>
            <a:pPr marL="914400" lvl="1" indent="-457200">
              <a:buFont typeface="Arial" panose="020B0604020202020204" pitchFamily="34" charset="0"/>
              <a:buChar char="•"/>
            </a:pPr>
            <a:r>
              <a:rPr lang="en-GB" sz="2400" b="1" dirty="0" smtClean="0">
                <a:ln>
                  <a:solidFill>
                    <a:schemeClr val="tx1"/>
                  </a:solidFill>
                </a:ln>
                <a:solidFill>
                  <a:schemeClr val="bg1"/>
                </a:solidFill>
                <a:effectLst>
                  <a:glow rad="63500">
                    <a:schemeClr val="tx1"/>
                  </a:glow>
                </a:effectLst>
              </a:rPr>
              <a:t>Whilst waiting, he developed patience</a:t>
            </a:r>
          </a:p>
          <a:p>
            <a:pPr marL="914400" lvl="1" indent="-457200">
              <a:buFont typeface="Arial" panose="020B0604020202020204" pitchFamily="34" charset="0"/>
              <a:buChar char="•"/>
            </a:pPr>
            <a:r>
              <a:rPr lang="en-GB" sz="3200" b="1" dirty="0" smtClean="0">
                <a:ln>
                  <a:solidFill>
                    <a:schemeClr val="tx1"/>
                  </a:solidFill>
                </a:ln>
                <a:solidFill>
                  <a:schemeClr val="bg1"/>
                </a:solidFill>
                <a:effectLst>
                  <a:glow rad="63500">
                    <a:schemeClr val="tx1"/>
                  </a:glow>
                </a:effectLst>
              </a:rPr>
              <a:t>Whilst waiting, he planned</a:t>
            </a:r>
          </a:p>
          <a:p>
            <a:pPr marL="1371600" lvl="2" indent="-457200">
              <a:buFont typeface="Arial" panose="020B0604020202020204" pitchFamily="34" charset="0"/>
              <a:buChar char="•"/>
            </a:pPr>
            <a:r>
              <a:rPr lang="en-GB" sz="2000" b="1" dirty="0" smtClean="0">
                <a:ln>
                  <a:solidFill>
                    <a:schemeClr val="tx1"/>
                  </a:solidFill>
                </a:ln>
                <a:solidFill>
                  <a:srgbClr val="0070C0"/>
                </a:solidFill>
                <a:effectLst>
                  <a:glow rad="63500">
                    <a:srgbClr val="FFFF00"/>
                  </a:glow>
                </a:effectLst>
              </a:rPr>
              <a:t>He gave the king a time</a:t>
            </a:r>
          </a:p>
          <a:p>
            <a:pPr marL="1371600" lvl="2" indent="-457200">
              <a:buFont typeface="Arial" panose="020B0604020202020204" pitchFamily="34" charset="0"/>
              <a:buChar char="•"/>
            </a:pPr>
            <a:r>
              <a:rPr lang="en-GB" sz="2000" b="1" dirty="0" smtClean="0">
                <a:ln>
                  <a:solidFill>
                    <a:schemeClr val="tx1"/>
                  </a:solidFill>
                </a:ln>
                <a:solidFill>
                  <a:srgbClr val="0070C0"/>
                </a:solidFill>
                <a:effectLst>
                  <a:glow rad="63500">
                    <a:srgbClr val="FFFF00"/>
                  </a:glow>
                </a:effectLst>
              </a:rPr>
              <a:t>He made specific request for safe passage</a:t>
            </a:r>
          </a:p>
          <a:p>
            <a:pPr marL="1371600" lvl="2" indent="-457200">
              <a:buFont typeface="Arial" panose="020B0604020202020204" pitchFamily="34" charset="0"/>
              <a:buChar char="•"/>
            </a:pPr>
            <a:r>
              <a:rPr lang="en-GB" sz="2800" b="1" dirty="0" smtClean="0">
                <a:ln>
                  <a:solidFill>
                    <a:schemeClr val="tx1"/>
                  </a:solidFill>
                </a:ln>
                <a:solidFill>
                  <a:srgbClr val="0070C0"/>
                </a:solidFill>
                <a:effectLst>
                  <a:glow rad="63500">
                    <a:srgbClr val="FFFF00"/>
                  </a:glow>
                </a:effectLst>
              </a:rPr>
              <a:t>He asked for requisition orders</a:t>
            </a:r>
            <a:endParaRPr lang="en-GB" sz="2800" b="1" dirty="0">
              <a:ln>
                <a:solidFill>
                  <a:schemeClr val="tx1"/>
                </a:solidFill>
              </a:ln>
              <a:solidFill>
                <a:srgbClr val="0070C0"/>
              </a:solidFill>
              <a:effectLst>
                <a:glow rad="63500">
                  <a:srgbClr val="FFFF00"/>
                </a:glow>
              </a:effectLst>
            </a:endParaRPr>
          </a:p>
        </p:txBody>
      </p:sp>
    </p:spTree>
    <p:extLst>
      <p:ext uri="{BB962C8B-B14F-4D97-AF65-F5344CB8AC3E}">
        <p14:creationId xmlns:p14="http://schemas.microsoft.com/office/powerpoint/2010/main" val="3511351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3906</TotalTime>
  <Words>920</Words>
  <Application>Microsoft Office PowerPoint</Application>
  <PresentationFormat>On-screen Show (4:3)</PresentationFormat>
  <Paragraphs>162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lpstr>“Carpe diem et patientia” (Seize the day and endure) Nehemiah 2:1-20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Seize the day and endure</dc:title>
  <dc:creator>Colin Howells</dc:creator>
  <cp:lastModifiedBy>Colin Howells</cp:lastModifiedBy>
  <cp:revision>201</cp:revision>
  <dcterms:created xsi:type="dcterms:W3CDTF">2011-03-31T09:44:47Z</dcterms:created>
  <dcterms:modified xsi:type="dcterms:W3CDTF">2014-10-09T09:21:55Z</dcterms:modified>
</cp:coreProperties>
</file>